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62" r:id="rId4"/>
    <p:sldId id="265" r:id="rId5"/>
    <p:sldId id="281" r:id="rId6"/>
    <p:sldId id="268" r:id="rId7"/>
    <p:sldId id="269" r:id="rId8"/>
    <p:sldId id="270" r:id="rId9"/>
    <p:sldId id="271" r:id="rId10"/>
    <p:sldId id="282" r:id="rId11"/>
    <p:sldId id="283" r:id="rId12"/>
    <p:sldId id="284" r:id="rId13"/>
    <p:sldId id="285" r:id="rId14"/>
    <p:sldId id="277" r:id="rId15"/>
    <p:sldId id="278" r:id="rId1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The Joy of Helping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A4051-6849-C899-0D60-824CB271E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C7A7DE1F-1AEC-C1C1-50E5-1167FE4C06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886927A-93BA-3955-211C-FC09382FBEFE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08D1AA-977F-A0BF-2E3A-DD4F9748D6CB}"/>
              </a:ext>
            </a:extLst>
          </p:cNvPr>
          <p:cNvSpPr txBox="1"/>
          <p:nvPr/>
        </p:nvSpPr>
        <p:spPr>
          <a:xfrm>
            <a:off x="1320847" y="1782996"/>
            <a:ext cx="9631580" cy="36094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2. 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최상급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가장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한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the+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최상급」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is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tallest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player on the team.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 make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most delicious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pizza in town.</a:t>
            </a:r>
            <a:endParaRPr lang="ko-KR" altLang="en-US" sz="30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F2157058-4132-6A7B-8BFF-1EB491A9588B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15B46DF-646E-B85D-BCEF-8ED6E15287DF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비교급과 최상급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82E1723-6394-6F42-4E5E-0CD059D10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2A139104-E979-6C26-3753-AF1C688BB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14F1EEA-8F95-34BC-D784-24AFA996DB40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50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74B80-855E-950A-4071-0A351364E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D1E8A2AD-893D-6359-68C5-E9E329909F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B6DD187-A376-C3E7-39F7-2751EA9D5F10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2D8B82-83B7-086A-914E-79F2C58F8677}"/>
              </a:ext>
            </a:extLst>
          </p:cNvPr>
          <p:cNvSpPr txBox="1"/>
          <p:nvPr/>
        </p:nvSpPr>
        <p:spPr>
          <a:xfrm>
            <a:off x="1280210" y="1577225"/>
            <a:ext cx="9631580" cy="129105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3. 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비교급</a:t>
            </a: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·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최상급 변화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규칙 변화</a:t>
            </a:r>
            <a:endParaRPr lang="ko-KR" altLang="en-US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EE60D8EA-FB66-4F2B-DECA-3BD5D7ACBCF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6738C13-0BAF-3CBE-16C0-964C8BE86191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비교급과 최상급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D1A072C-3216-2027-2E72-FAB6D1209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1B6C9F3-6A90-5244-426C-E89A1B69A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F4EEF3-D77F-656D-0591-C01962079BD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43C5958B-E72A-CA8C-8F8C-1D47B4074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661346"/>
              </p:ext>
            </p:extLst>
          </p:nvPr>
        </p:nvGraphicFramePr>
        <p:xfrm>
          <a:off x="1320847" y="2983310"/>
          <a:ext cx="9510552" cy="333475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48750">
                  <a:extLst>
                    <a:ext uri="{9D8B030D-6E8A-4147-A177-3AD203B41FA5}">
                      <a16:colId xmlns:a16="http://schemas.microsoft.com/office/drawing/2014/main" val="3852841485"/>
                    </a:ext>
                  </a:extLst>
                </a:gridCol>
                <a:gridCol w="3608475">
                  <a:extLst>
                    <a:ext uri="{9D8B030D-6E8A-4147-A177-3AD203B41FA5}">
                      <a16:colId xmlns:a16="http://schemas.microsoft.com/office/drawing/2014/main" val="2670231143"/>
                    </a:ext>
                  </a:extLst>
                </a:gridCol>
                <a:gridCol w="3053327">
                  <a:extLst>
                    <a:ext uri="{9D8B030D-6E8A-4147-A177-3AD203B41FA5}">
                      <a16:colId xmlns:a16="http://schemas.microsoft.com/office/drawing/2014/main" val="4158969087"/>
                    </a:ext>
                  </a:extLst>
                </a:gridCol>
              </a:tblGrid>
              <a:tr h="654604"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일반적인 경우	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-(e)r / -(e)st		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tall – tall</a:t>
                      </a:r>
                      <a:r>
                        <a:rPr lang="nb-NO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er </a:t>
                      </a:r>
                      <a:r>
                        <a:rPr lang="nb-NO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tall</a:t>
                      </a:r>
                      <a:r>
                        <a:rPr lang="nb-NO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est</a:t>
                      </a:r>
                      <a:r>
                        <a:rPr lang="nb-NO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	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210358"/>
                  </a:ext>
                </a:extLst>
              </a:tr>
              <a:tr h="654604"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-y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로 끝나는 단어	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ko-KR" altLang="en-US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를 </a:t>
                      </a:r>
                      <a:r>
                        <a:rPr lang="en-US" altLang="ko-KR" sz="2000" b="0" i="0" u="none" strike="noStrike" baseline="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ko-KR" altLang="en-US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로 고치고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-er / -</a:t>
                      </a:r>
                      <a:r>
                        <a:rPr lang="en-US" altLang="ko-KR" sz="2000" b="0" i="0" u="none" strike="noStrike" baseline="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est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	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easy – eas</a:t>
                      </a:r>
                      <a:r>
                        <a:rPr lang="en-US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ier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eas</a:t>
                      </a:r>
                      <a:r>
                        <a:rPr lang="en-US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iest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	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062147"/>
                  </a:ext>
                </a:extLst>
              </a:tr>
              <a:tr h="714911"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‘단모음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r>
                        <a:rPr lang="ko-KR" altLang="en-US" sz="2000" b="0" i="0" u="none" strike="noStrike" kern="1200" baseline="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단자음’으로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 끝나는 단어	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자음을 한 번 더 쓰고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-er / -</a:t>
                      </a:r>
                      <a:r>
                        <a:rPr lang="en-US" altLang="ko-KR" sz="2000" b="0" i="0" u="none" strike="noStrike" baseline="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est</a:t>
                      </a:r>
                      <a:endParaRPr lang="en-US" altLang="ko-KR" sz="2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thin – thin</a:t>
                      </a:r>
                      <a:r>
                        <a:rPr lang="en-US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ner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– thin</a:t>
                      </a:r>
                      <a:r>
                        <a:rPr lang="en-US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nest</a:t>
                      </a:r>
                      <a:endParaRPr lang="en-US" altLang="ko-KR" sz="2000" b="0" i="0" u="none" strike="noStrike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571604"/>
                  </a:ext>
                </a:extLst>
              </a:tr>
              <a:tr h="1305496"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n-US" altLang="ko-KR" sz="2000" b="0" i="0" u="none" strike="noStrike" kern="1200" baseline="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ous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-</a:t>
                      </a:r>
                      <a:r>
                        <a:rPr lang="en-US" altLang="ko-KR" sz="2000" b="0" i="0" u="none" strike="noStrike" kern="1200" baseline="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ful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-</a:t>
                      </a:r>
                      <a:r>
                        <a:rPr lang="en-US" altLang="ko-KR" sz="2000" b="0" i="0" u="none" strike="noStrike" kern="1200" baseline="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ing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-</a:t>
                      </a:r>
                      <a:r>
                        <a:rPr lang="en-US" altLang="ko-KR" sz="2000" b="0" i="0" u="none" strike="noStrike" kern="1200" baseline="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ive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등으로 끝나는 대부분의 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음절 단어 또는</a:t>
                      </a:r>
                    </a:p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음절 이상의 단어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단어 앞에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more / most	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famous – </a:t>
                      </a:r>
                      <a:r>
                        <a:rPr lang="en-US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more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famous – </a:t>
                      </a:r>
                      <a:r>
                        <a:rPr lang="en-US" altLang="ko-KR" sz="2000" b="1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most </a:t>
                      </a:r>
                      <a:r>
                        <a:rPr lang="en-US" altLang="ko-KR" sz="2000" b="0" i="0" u="none" strike="noStrike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famous	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116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061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468D0-B0FB-9B89-2678-6A8AE4E37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F014E72-059C-1FFD-0AFE-5C2D798B49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5A05711-D1AF-03A7-780F-9E08651FD03F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415710-9397-F5B8-FB46-4A6FC53988EE}"/>
              </a:ext>
            </a:extLst>
          </p:cNvPr>
          <p:cNvSpPr txBox="1"/>
          <p:nvPr/>
        </p:nvSpPr>
        <p:spPr>
          <a:xfrm>
            <a:off x="1320847" y="1501810"/>
            <a:ext cx="9631580" cy="52314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3. 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비교급</a:t>
            </a: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·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최상급 변화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불규칙 변화</a:t>
            </a:r>
            <a:endParaRPr lang="en-US" altLang="ko-KR" sz="2800" b="1" dirty="0">
              <a:latin typeface="나눔고딕" pitchFamily="2" charset="-127"/>
              <a:ea typeface="나눔고딕" pitchFamily="2" charset="-127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good/well – better – best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bad – worse – worst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many/much – more – most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little – less – least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far – farther/further – farthest/furthest</a:t>
            </a:r>
            <a:endParaRPr lang="ko-KR" altLang="en-US" sz="30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3BCB8AC2-FFB1-6FD2-9A85-D20CB8A0A898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3A450FA-0B98-880E-2D59-682E3850ADDD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비교급과 최상급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72A24786-6C0F-C8ED-65EB-DFC6F6765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48C5DFD1-8BDE-4593-B963-998D625E0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8346BB-6420-90E2-2EB2-6E47EA35AC5C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096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60B87-2645-79E6-D870-B3998CB19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BCABFD84-ED50-FB06-EE7B-B6E2A8770D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B49E94D-68FB-4301-A74A-3C003FA6FC23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F7BC487F-C18E-5157-492D-41FB03FA7DE7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843727A-1998-8300-8065-3E2D39EE6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C5A912F-D406-1FEA-89D5-64E795FC9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4710FE-1C3F-92C3-ED9B-6C56A64205B1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C3D6AC58-5057-0212-EF4E-836A8A0AAAE4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875F2A1A-BFB4-FB5F-EA5F-FD40AA6EB349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0E876723-63A8-BF70-17F0-C7C3111EC9AF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631D103-1964-9AA4-DFEA-B1AD806FE150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Now we feel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more comfortable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with kiosks.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7E24EEE0-3A6E-BDE8-C8A9-FBFF54C49494}"/>
              </a:ext>
            </a:extLst>
          </p:cNvPr>
          <p:cNvSpPr txBox="1">
            <a:spLocks/>
          </p:cNvSpPr>
          <p:nvPr/>
        </p:nvSpPr>
        <p:spPr>
          <a:xfrm>
            <a:off x="1755652" y="5073131"/>
            <a:ext cx="8554939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Even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smallest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acts can make a big difference!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3EE0A692-8879-D747-35DB-98ECAD2EC9A0}"/>
              </a:ext>
            </a:extLst>
          </p:cNvPr>
          <p:cNvSpPr txBox="1">
            <a:spLocks/>
          </p:cNvSpPr>
          <p:nvPr/>
        </p:nvSpPr>
        <p:spPr>
          <a:xfrm>
            <a:off x="1825301" y="5655500"/>
            <a:ext cx="88562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가장 작은 행동들일지라도 큰 변화를 가져올 수 있습니다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!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807FB316-5C1B-9C21-308F-DFADF1509BCA}"/>
              </a:ext>
            </a:extLst>
          </p:cNvPr>
          <p:cNvSpPr txBox="1">
            <a:spLocks/>
          </p:cNvSpPr>
          <p:nvPr/>
        </p:nvSpPr>
        <p:spPr>
          <a:xfrm>
            <a:off x="1755652" y="1715781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Now all our neighbors feel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safer than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before!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4953A2FF-A07C-3F82-CCC0-3F9047CC6C4D}"/>
              </a:ext>
            </a:extLst>
          </p:cNvPr>
          <p:cNvSpPr txBox="1">
            <a:spLocks/>
          </p:cNvSpPr>
          <p:nvPr/>
        </p:nvSpPr>
        <p:spPr>
          <a:xfrm>
            <a:off x="1825301" y="4059406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이제 우리는 키오스크가 더 편하게 느껴져요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4392712E-A32D-C9EB-5D10-6244B7BEF6C1}"/>
              </a:ext>
            </a:extLst>
          </p:cNvPr>
          <p:cNvSpPr txBox="1">
            <a:spLocks/>
          </p:cNvSpPr>
          <p:nvPr/>
        </p:nvSpPr>
        <p:spPr>
          <a:xfrm>
            <a:off x="1833513" y="2323446"/>
            <a:ext cx="868252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이제 우리 이웃들 모두 전보다 더 안전하다고 느낍니다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856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movie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more interesting than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 one.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783558" y="5186136"/>
            <a:ext cx="9326402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Mount Everest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highest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mountain in the world.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853503" y="5856115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에베레스트산은 세계에서 가장 높은 산이다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783558" y="1710369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Your house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bigger than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mine.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852684" y="4185708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 영화가 저 영화보다 더 재미있다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851866" y="2463906"/>
            <a:ext cx="542562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너희 집은 내 집보다 더 크다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963098" cy="1140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우리말에 맞게 빈칸에 들어갈 형용사를 골라 알맞은 형태로 써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90273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424622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402399" y="4154156"/>
            <a:ext cx="8135232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This table is _______ _______ than that chair.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572CE9F1-C805-4979-AE9D-856A3629C75D}"/>
              </a:ext>
            </a:extLst>
          </p:cNvPr>
          <p:cNvSpPr txBox="1">
            <a:spLocks/>
          </p:cNvSpPr>
          <p:nvPr/>
        </p:nvSpPr>
        <p:spPr>
          <a:xfrm>
            <a:off x="1830398" y="480861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 탁자는 저 의자보다 더 비싸다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23370" y="5453379"/>
            <a:ext cx="864096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He is _______ ______ ______ singer in Korea.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8DEDF701-ACD4-43AF-8999-69EB383A019F}"/>
              </a:ext>
            </a:extLst>
          </p:cNvPr>
          <p:cNvSpPr txBox="1">
            <a:spLocks/>
          </p:cNvSpPr>
          <p:nvPr/>
        </p:nvSpPr>
        <p:spPr>
          <a:xfrm>
            <a:off x="1823370" y="6050236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그는 한국에서 가장 인기 있는 가수이다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401581" y="2815596"/>
            <a:ext cx="8135232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Winter is _______ than fall.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37" name="텍스트 개체 틀 27">
            <a:extLst>
              <a:ext uri="{FF2B5EF4-FFF2-40B4-BE49-F238E27FC236}">
                <a16:creationId xmlns:a16="http://schemas.microsoft.com/office/drawing/2014/main" id="{ED867768-7BDA-4529-ADEA-8F54EDD19C91}"/>
              </a:ext>
            </a:extLst>
          </p:cNvPr>
          <p:cNvSpPr txBox="1">
            <a:spLocks/>
          </p:cNvSpPr>
          <p:nvPr/>
        </p:nvSpPr>
        <p:spPr>
          <a:xfrm>
            <a:off x="1854535" y="3478833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겨울은 가을보다 더 춥다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1CA07D-D9CA-43F8-B064-6AF590865B71}"/>
              </a:ext>
            </a:extLst>
          </p:cNvPr>
          <p:cNvSpPr txBox="1"/>
          <p:nvPr/>
        </p:nvSpPr>
        <p:spPr>
          <a:xfrm>
            <a:off x="2975090" y="2817413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colder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2F2BC0-C0C1-422C-9B01-3314BFEB3630}"/>
              </a:ext>
            </a:extLst>
          </p:cNvPr>
          <p:cNvSpPr txBox="1"/>
          <p:nvPr/>
        </p:nvSpPr>
        <p:spPr>
          <a:xfrm>
            <a:off x="3023219" y="4139907"/>
            <a:ext cx="4891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   expensive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28E74-967C-4516-82FA-AF5EEA78FA33}"/>
              </a:ext>
            </a:extLst>
          </p:cNvPr>
          <p:cNvSpPr txBox="1"/>
          <p:nvPr/>
        </p:nvSpPr>
        <p:spPr>
          <a:xfrm>
            <a:off x="2627096" y="5443045"/>
            <a:ext cx="48414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the          most    popular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B392436-8996-4B98-B447-CF5E960C492D}"/>
              </a:ext>
            </a:extLst>
          </p:cNvPr>
          <p:cNvSpPr/>
          <p:nvPr/>
        </p:nvSpPr>
        <p:spPr>
          <a:xfrm>
            <a:off x="1915495" y="2032377"/>
            <a:ext cx="6264696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cold        popular      expensive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77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94275"/>
            <a:ext cx="8478350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400" b="1" dirty="0">
                <a:latin typeface="나눔고딕" pitchFamily="2" charset="-127"/>
                <a:ea typeface="나눔고딕" pitchFamily="2" charset="-127"/>
              </a:rPr>
              <a:t>현재완료</a:t>
            </a:r>
            <a:endParaRPr lang="en-US" altLang="ko-Kore-KR" sz="4400" b="1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66123"/>
            <a:ext cx="8478350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400" b="1" dirty="0">
                <a:latin typeface="나눔고딕" pitchFamily="2" charset="-127"/>
                <a:ea typeface="나눔고딕" pitchFamily="2" charset="-127"/>
              </a:rPr>
              <a:t>비교급과 최상급</a:t>
            </a:r>
            <a:endParaRPr lang="en-US" altLang="ko-Kore-KR" sz="4400" dirty="0">
              <a:effectLst/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00727" y="1658257"/>
            <a:ext cx="9751700" cy="42364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-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평서문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have/has+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과거분사」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-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부정문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have/has not+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과거분사」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-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의문문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Have/Has+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주어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과거분사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~?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」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• </a:t>
            </a:r>
            <a:r>
              <a:rPr lang="ko-KR" altLang="en-US" sz="2800" dirty="0">
                <a:ea typeface="나눔고딕" panose="020D0604000000000000"/>
              </a:rPr>
              <a:t>의미</a:t>
            </a:r>
            <a:r>
              <a:rPr lang="en-US" altLang="ko-KR" sz="2800" dirty="0">
                <a:ea typeface="나눔고딕" panose="020D0604000000000000"/>
              </a:rPr>
              <a:t>: </a:t>
            </a:r>
            <a:r>
              <a:rPr lang="ko-KR" altLang="en-US" sz="2800" dirty="0">
                <a:ea typeface="나눔고딕" panose="020D0604000000000000"/>
              </a:rPr>
              <a:t>계속</a:t>
            </a:r>
            <a:r>
              <a:rPr lang="en-US" altLang="ko-KR" sz="2800" dirty="0">
                <a:ea typeface="나눔고딕" panose="020D0604000000000000"/>
              </a:rPr>
              <a:t>, </a:t>
            </a:r>
            <a:r>
              <a:rPr lang="ko-KR" altLang="en-US" sz="2800" dirty="0">
                <a:ea typeface="나눔고딕" panose="020D0604000000000000"/>
              </a:rPr>
              <a:t>경험</a:t>
            </a:r>
            <a:r>
              <a:rPr lang="en-US" altLang="ko-KR" sz="2800" dirty="0">
                <a:ea typeface="나눔고딕" panose="020D0604000000000000"/>
              </a:rPr>
              <a:t>, </a:t>
            </a:r>
            <a:r>
              <a:rPr lang="ko-KR" altLang="en-US" sz="2800" dirty="0">
                <a:ea typeface="나눔고딕" panose="020D0604000000000000"/>
              </a:rPr>
              <a:t>완료</a:t>
            </a:r>
            <a:r>
              <a:rPr lang="en-US" altLang="ko-KR" sz="2800" dirty="0">
                <a:ea typeface="나눔고딕" panose="020D0604000000000000"/>
              </a:rPr>
              <a:t>, </a:t>
            </a:r>
            <a:r>
              <a:rPr lang="ko-KR" altLang="en-US" sz="2800" dirty="0">
                <a:ea typeface="나눔고딕" panose="020D0604000000000000"/>
              </a:rPr>
              <a:t>결과 등의 의미를 나타냄</a:t>
            </a:r>
            <a:r>
              <a:rPr lang="en-US" altLang="ko-KR" sz="2800" dirty="0">
                <a:ea typeface="나눔고딕" panose="020D0604000000000000"/>
              </a:rPr>
              <a:t>. 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800" dirty="0">
                <a:ea typeface="나눔고딕" panose="020D0604000000000000"/>
              </a:rPr>
              <a:t>             과거의 한 시점에서 일어난 일이 현재까지 영향을 줄 때 쓰임</a:t>
            </a:r>
            <a:r>
              <a:rPr lang="en-US" altLang="ko-KR" sz="2800" dirty="0">
                <a:ea typeface="나눔고딕" panose="020D0604000000000000"/>
              </a:rPr>
              <a:t>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현재완료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8999585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2800" spc="-100" dirty="0">
              <a:solidFill>
                <a:schemeClr val="bg1"/>
              </a:solidFill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5" name="텍스트 개체 틀 27">
            <a:extLst>
              <a:ext uri="{FF2B5EF4-FFF2-40B4-BE49-F238E27FC236}">
                <a16:creationId xmlns:a16="http://schemas.microsoft.com/office/drawing/2014/main" id="{D17BBEAC-D420-4D31-9B7C-2D8ECB90B98B}"/>
              </a:ext>
            </a:extLst>
          </p:cNvPr>
          <p:cNvSpPr txBox="1">
            <a:spLocks/>
          </p:cNvSpPr>
          <p:nvPr/>
        </p:nvSpPr>
        <p:spPr>
          <a:xfrm>
            <a:off x="1270481" y="1617633"/>
            <a:ext cx="9681946" cy="5116991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ea typeface="나눔고딕" panose="020D0604000000000000"/>
              </a:rPr>
              <a:t>1. </a:t>
            </a:r>
            <a:r>
              <a:rPr lang="ko-KR" altLang="en-US" sz="2800" b="1" dirty="0">
                <a:ea typeface="나눔고딕" panose="020D0604000000000000"/>
              </a:rPr>
              <a:t>계속</a:t>
            </a:r>
            <a:r>
              <a:rPr lang="en-US" altLang="ko-KR" sz="2800" b="1" dirty="0">
                <a:ea typeface="나눔고딕" panose="020D0604000000000000"/>
              </a:rPr>
              <a:t>: </a:t>
            </a:r>
            <a:r>
              <a:rPr lang="en-US" altLang="ko-KR" sz="2800" dirty="0">
                <a:ea typeface="나눔고딕" panose="020D0604000000000000"/>
              </a:rPr>
              <a:t>‘(</a:t>
            </a:r>
            <a:r>
              <a:rPr lang="ko-KR" altLang="en-US" sz="2800" dirty="0">
                <a:ea typeface="나눔고딕" panose="020D0604000000000000"/>
              </a:rPr>
              <a:t>지금까지</a:t>
            </a:r>
            <a:r>
              <a:rPr lang="en-US" altLang="ko-KR" sz="2800" dirty="0">
                <a:ea typeface="나눔고딕" panose="020D0604000000000000"/>
              </a:rPr>
              <a:t>) </a:t>
            </a:r>
            <a:r>
              <a:rPr lang="ko-KR" altLang="en-US" sz="2800" dirty="0">
                <a:ea typeface="나눔고딕" panose="020D0604000000000000"/>
              </a:rPr>
              <a:t>계속 </a:t>
            </a:r>
            <a:r>
              <a:rPr lang="en-US" altLang="ko-KR" sz="2800" dirty="0">
                <a:ea typeface="나눔고딕" panose="020D0604000000000000"/>
              </a:rPr>
              <a:t>~</a:t>
            </a:r>
            <a:r>
              <a:rPr lang="ko-KR" altLang="en-US" sz="2800" dirty="0">
                <a:ea typeface="나눔고딕" panose="020D0604000000000000"/>
              </a:rPr>
              <a:t>해 </a:t>
            </a:r>
            <a:r>
              <a:rPr lang="ko-KR" altLang="en-US" sz="2800" dirty="0" err="1">
                <a:ea typeface="나눔고딕" panose="020D0604000000000000"/>
              </a:rPr>
              <a:t>왔다’라는</a:t>
            </a:r>
            <a:r>
              <a:rPr lang="ko-KR" altLang="en-US" sz="2800" dirty="0">
                <a:ea typeface="나눔고딕" panose="020D0604000000000000"/>
              </a:rPr>
              <a:t> 의미</a:t>
            </a:r>
            <a:r>
              <a:rPr lang="en-US" altLang="ko-KR" sz="2800" dirty="0">
                <a:ea typeface="나눔고딕" panose="020D0604000000000000"/>
              </a:rPr>
              <a:t>. </a:t>
            </a:r>
            <a:r>
              <a:rPr lang="ko-KR" altLang="en-US" sz="2800" dirty="0">
                <a:ea typeface="나눔고딕" panose="020D0604000000000000"/>
              </a:rPr>
              <a:t>주로 </a:t>
            </a:r>
            <a:r>
              <a:rPr lang="en-US" altLang="ko-KR" sz="2800" dirty="0">
                <a:ea typeface="나눔고딕" panose="020D0604000000000000"/>
              </a:rPr>
              <a:t>since, for </a:t>
            </a:r>
            <a:r>
              <a:rPr lang="ko-KR" altLang="en-US" sz="2800" dirty="0">
                <a:ea typeface="나눔고딕" panose="020D0604000000000000"/>
              </a:rPr>
              <a:t>등과    </a:t>
            </a:r>
            <a:endParaRPr lang="en-US" altLang="ko-KR" sz="2800" dirty="0">
              <a:ea typeface="나눔고딕" panose="020D0604000000000000"/>
            </a:endParaRPr>
          </a:p>
          <a:p>
            <a:pPr>
              <a:spcBef>
                <a:spcPct val="20000"/>
              </a:spcBef>
            </a:pPr>
            <a:r>
              <a:rPr lang="ko-KR" altLang="en-US" sz="2800" dirty="0">
                <a:ea typeface="나눔고딕" panose="020D0604000000000000"/>
              </a:rPr>
              <a:t>                쓰임</a:t>
            </a:r>
            <a:r>
              <a:rPr lang="en-US" altLang="ko-KR" sz="2800" dirty="0">
                <a:ea typeface="나눔고딕" panose="020D0604000000000000"/>
              </a:rPr>
              <a:t>. 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               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worked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a teacher since 2020.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endParaRPr lang="en-US" altLang="ko-KR" sz="2800" dirty="0">
              <a:ea typeface="나눔고딕" panose="020D060400000000000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ea typeface="나눔고딕" panose="020D0604000000000000"/>
              </a:rPr>
              <a:t>2. </a:t>
            </a:r>
            <a:r>
              <a:rPr lang="ko-KR" altLang="en-US" sz="2800" b="1" dirty="0">
                <a:ea typeface="나눔고딕" panose="020D0604000000000000"/>
              </a:rPr>
              <a:t>경험</a:t>
            </a:r>
            <a:r>
              <a:rPr lang="en-US" altLang="ko-KR" sz="2800" b="1" dirty="0">
                <a:ea typeface="나눔고딕" panose="020D0604000000000000"/>
              </a:rPr>
              <a:t>: </a:t>
            </a:r>
            <a:r>
              <a:rPr lang="en-US" altLang="ko-KR" sz="2800" dirty="0">
                <a:ea typeface="나눔고딕" panose="020D0604000000000000"/>
              </a:rPr>
              <a:t>‘~</a:t>
            </a:r>
            <a:r>
              <a:rPr lang="ko-KR" altLang="en-US" sz="2800" dirty="0">
                <a:ea typeface="나눔고딕" panose="020D0604000000000000"/>
              </a:rPr>
              <a:t>해 본 적이 있다’라는 의미</a:t>
            </a:r>
            <a:r>
              <a:rPr lang="en-US" altLang="ko-KR" sz="2800" dirty="0">
                <a:ea typeface="나눔고딕" panose="020D0604000000000000"/>
              </a:rPr>
              <a:t>. </a:t>
            </a:r>
            <a:r>
              <a:rPr lang="ko-KR" altLang="en-US" sz="2800" dirty="0">
                <a:ea typeface="나눔고딕" panose="020D0604000000000000"/>
              </a:rPr>
              <a:t>주로 </a:t>
            </a:r>
            <a:r>
              <a:rPr lang="en-US" altLang="ko-KR" sz="2800" dirty="0">
                <a:ea typeface="나눔고딕" panose="020D0604000000000000"/>
              </a:rPr>
              <a:t>ever, never, before, 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                 once </a:t>
            </a:r>
            <a:r>
              <a:rPr lang="ko-KR" altLang="en-US" sz="2800" dirty="0">
                <a:ea typeface="나눔고딕" panose="020D0604000000000000"/>
              </a:rPr>
              <a:t>등과 쓰임</a:t>
            </a:r>
            <a:r>
              <a:rPr lang="en-US" altLang="ko-KR" sz="2800" dirty="0">
                <a:ea typeface="나눔고딕" panose="020D0604000000000000"/>
              </a:rPr>
              <a:t>.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I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never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traveled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by train before.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934A66-C8AC-4616-BB6B-47E4A20220E2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현재완료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261FF-65D7-780E-0CF6-34AEEA2D3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C05B3347-0380-DB8D-683B-C3178F1553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D68D085-BB7B-E61F-89C0-D8FB7F6B68B6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13373389-4D0B-BD28-EE01-626949CB98FE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50920F1A-16F2-687A-79CF-CF2C9E770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CCAF8E7-D77E-02BD-A438-4BFA1BAAA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3C67D68-3875-B1C3-A2CB-F20A890AE247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2800" spc="-100" dirty="0">
              <a:solidFill>
                <a:schemeClr val="bg1"/>
              </a:solidFill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5" name="텍스트 개체 틀 27">
            <a:extLst>
              <a:ext uri="{FF2B5EF4-FFF2-40B4-BE49-F238E27FC236}">
                <a16:creationId xmlns:a16="http://schemas.microsoft.com/office/drawing/2014/main" id="{92F700E0-BC0A-89F6-3145-504475A7E95E}"/>
              </a:ext>
            </a:extLst>
          </p:cNvPr>
          <p:cNvSpPr txBox="1">
            <a:spLocks/>
          </p:cNvSpPr>
          <p:nvPr/>
        </p:nvSpPr>
        <p:spPr>
          <a:xfrm>
            <a:off x="1270481" y="1457979"/>
            <a:ext cx="9681946" cy="5116991"/>
          </a:xfrm>
          <a:prstGeom prst="rect">
            <a:avLst/>
          </a:prstGeom>
        </p:spPr>
        <p:txBody>
          <a:bodyPr anchor="ctr"/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ea typeface="나눔고딕" panose="020D0604000000000000"/>
              </a:rPr>
              <a:t>3. </a:t>
            </a:r>
            <a:r>
              <a:rPr lang="ko-KR" altLang="en-US" sz="2800" b="1" dirty="0">
                <a:ea typeface="나눔고딕" panose="020D0604000000000000"/>
              </a:rPr>
              <a:t>완료</a:t>
            </a:r>
            <a:r>
              <a:rPr lang="en-US" altLang="ko-KR" sz="2800" b="1" dirty="0">
                <a:ea typeface="나눔고딕" panose="020D0604000000000000"/>
              </a:rPr>
              <a:t>: </a:t>
            </a:r>
            <a:r>
              <a:rPr lang="en-US" altLang="ko-KR" sz="2800" dirty="0">
                <a:ea typeface="나눔고딕" panose="020D0604000000000000"/>
              </a:rPr>
              <a:t>‘(</a:t>
            </a:r>
            <a:r>
              <a:rPr lang="ko-KR" altLang="en-US" sz="2800" dirty="0">
                <a:ea typeface="나눔고딕" panose="020D0604000000000000"/>
              </a:rPr>
              <a:t>방금</a:t>
            </a:r>
            <a:r>
              <a:rPr lang="en-US" altLang="ko-KR" sz="2800" dirty="0">
                <a:ea typeface="나눔고딕" panose="020D0604000000000000"/>
              </a:rPr>
              <a:t>, </a:t>
            </a:r>
            <a:r>
              <a:rPr lang="ko-KR" altLang="en-US" sz="2800" dirty="0">
                <a:ea typeface="나눔고딕" panose="020D0604000000000000"/>
              </a:rPr>
              <a:t>막</a:t>
            </a:r>
            <a:r>
              <a:rPr lang="en-US" altLang="ko-KR" sz="2800" dirty="0">
                <a:ea typeface="나눔고딕" panose="020D0604000000000000"/>
              </a:rPr>
              <a:t>) ~</a:t>
            </a:r>
            <a:r>
              <a:rPr lang="ko-KR" altLang="en-US" sz="2800" dirty="0" err="1">
                <a:ea typeface="나눔고딕" panose="020D0604000000000000"/>
              </a:rPr>
              <a:t>했다’라는</a:t>
            </a:r>
            <a:r>
              <a:rPr lang="ko-KR" altLang="en-US" sz="2800" dirty="0">
                <a:ea typeface="나눔고딕" panose="020D0604000000000000"/>
              </a:rPr>
              <a:t> 의미</a:t>
            </a:r>
            <a:r>
              <a:rPr lang="en-US" altLang="ko-KR" sz="2800" dirty="0">
                <a:ea typeface="나눔고딕" panose="020D0604000000000000"/>
              </a:rPr>
              <a:t>. </a:t>
            </a:r>
            <a:r>
              <a:rPr lang="ko-KR" altLang="en-US" sz="2800" dirty="0">
                <a:ea typeface="나눔고딕" panose="020D0604000000000000"/>
              </a:rPr>
              <a:t>주로 </a:t>
            </a:r>
            <a:r>
              <a:rPr lang="en-US" altLang="ko-KR" sz="2800" dirty="0">
                <a:ea typeface="나눔고딕" panose="020D0604000000000000"/>
              </a:rPr>
              <a:t>already, just, yet </a:t>
            </a:r>
            <a:r>
              <a:rPr lang="ko-KR" altLang="en-US" sz="2800" dirty="0">
                <a:ea typeface="나눔고딕" panose="020D0604000000000000"/>
              </a:rPr>
              <a:t>등과     </a:t>
            </a:r>
            <a:endParaRPr lang="en-US" altLang="ko-KR" sz="2800" dirty="0">
              <a:ea typeface="나눔고딕" panose="020D0604000000000000"/>
            </a:endParaRP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                </a:t>
            </a:r>
            <a:r>
              <a:rPr lang="ko-KR" altLang="en-US" sz="2800" dirty="0">
                <a:ea typeface="나눔고딕" panose="020D0604000000000000"/>
              </a:rPr>
              <a:t>쓰임</a:t>
            </a:r>
            <a:r>
              <a:rPr lang="en-US" altLang="ko-KR" sz="2800" dirty="0">
                <a:ea typeface="나눔고딕" panose="020D0604000000000000"/>
              </a:rPr>
              <a:t>. 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               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just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finished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cleaning the house.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endParaRPr lang="en-US" altLang="ko-KR" sz="2800" dirty="0">
              <a:ea typeface="나눔고딕" panose="020D060400000000000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ea typeface="나눔고딕" panose="020D0604000000000000"/>
              </a:rPr>
              <a:t>4. </a:t>
            </a:r>
            <a:r>
              <a:rPr lang="ko-KR" altLang="en-US" sz="2800" b="1" dirty="0">
                <a:ea typeface="나눔고딕" panose="020D0604000000000000"/>
              </a:rPr>
              <a:t>결과</a:t>
            </a:r>
            <a:r>
              <a:rPr lang="en-US" altLang="ko-KR" sz="2800" b="1" dirty="0">
                <a:ea typeface="나눔고딕" panose="020D0604000000000000"/>
              </a:rPr>
              <a:t>: </a:t>
            </a:r>
            <a:r>
              <a:rPr lang="en-US" altLang="ko-KR" sz="2800" dirty="0">
                <a:ea typeface="나눔고딕" panose="020D0604000000000000"/>
              </a:rPr>
              <a:t>‘~</a:t>
            </a:r>
            <a:r>
              <a:rPr lang="ko-KR" altLang="en-US" sz="2800" dirty="0">
                <a:ea typeface="나눔고딕" panose="020D0604000000000000"/>
              </a:rPr>
              <a:t>해서 </a:t>
            </a:r>
            <a:r>
              <a:rPr lang="en-US" altLang="ko-KR" sz="2800" dirty="0">
                <a:ea typeface="나눔고딕" panose="020D0604000000000000"/>
              </a:rPr>
              <a:t>(</a:t>
            </a:r>
            <a:r>
              <a:rPr lang="ko-KR" altLang="en-US" sz="2800" dirty="0">
                <a:ea typeface="나눔고딕" panose="020D0604000000000000"/>
              </a:rPr>
              <a:t>그 결과</a:t>
            </a:r>
            <a:r>
              <a:rPr lang="en-US" altLang="ko-KR" sz="2800" dirty="0">
                <a:ea typeface="나눔고딕" panose="020D0604000000000000"/>
              </a:rPr>
              <a:t>) </a:t>
            </a:r>
            <a:r>
              <a:rPr lang="ko-KR" altLang="en-US" sz="2800" dirty="0">
                <a:ea typeface="나눔고딕" panose="020D0604000000000000"/>
              </a:rPr>
              <a:t>지금 </a:t>
            </a:r>
            <a:r>
              <a:rPr lang="en-US" altLang="ko-KR" sz="2800" dirty="0">
                <a:latin typeface="바탕" panose="02030600000101010101" pitchFamily="18" charset="-127"/>
                <a:ea typeface="바탕" panose="02030600000101010101" pitchFamily="18" charset="-127"/>
              </a:rPr>
              <a:t>…</a:t>
            </a:r>
            <a:r>
              <a:rPr lang="ko-KR" altLang="en-US" sz="2800" dirty="0" err="1">
                <a:ea typeface="나눔고딕" panose="020D0604000000000000"/>
              </a:rPr>
              <a:t>하다’라는</a:t>
            </a:r>
            <a:r>
              <a:rPr lang="ko-KR" altLang="en-US" sz="2800" dirty="0">
                <a:ea typeface="나눔고딕" panose="020D0604000000000000"/>
              </a:rPr>
              <a:t> 의미</a:t>
            </a:r>
            <a:r>
              <a:rPr lang="en-US" altLang="ko-KR" sz="2800" dirty="0">
                <a:ea typeface="나눔고딕" panose="020D0604000000000000"/>
              </a:rPr>
              <a:t>.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               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 lost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 keys. (So he can’t open the door now.)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0321C7-573D-2B67-84B6-35139682B161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현재완료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291450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2481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826804" y="1796052"/>
            <a:ext cx="8432012" cy="707886"/>
          </a:xfrm>
          <a:prstGeom prst="rect">
            <a:avLst/>
          </a:prstGeom>
        </p:spPr>
        <p:txBody>
          <a:bodyPr/>
          <a:lstStyle/>
          <a:p>
            <a:pPr lvl="0" algn="just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Our club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has solved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some problems in our school and our community over the past few years.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833512" y="2951946"/>
            <a:ext cx="893951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우리 동아리는 지난 몇 년 동안 우리 학교와 지역 사회의 몇몇 문제들을 해결해 왔습니다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826804" y="4241823"/>
            <a:ext cx="8806783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Have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you ever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used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 digital kiosk before?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833512" y="4912638"/>
            <a:ext cx="880678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여러분은 전에 디지털 키오스크를 사용해 본 적이 있나요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030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77045F41-4227-46BE-9EAF-F0AE2E5E7851}"/>
              </a:ext>
            </a:extLst>
          </p:cNvPr>
          <p:cNvSpPr txBox="1">
            <a:spLocks/>
          </p:cNvSpPr>
          <p:nvPr/>
        </p:nvSpPr>
        <p:spPr>
          <a:xfrm>
            <a:off x="1722363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has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never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eaten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sushi before.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9C70ED17-F583-4A5F-8C29-7BA0B6D141B3}"/>
              </a:ext>
            </a:extLst>
          </p:cNvPr>
          <p:cNvSpPr txBox="1">
            <a:spLocks/>
          </p:cNvSpPr>
          <p:nvPr/>
        </p:nvSpPr>
        <p:spPr>
          <a:xfrm>
            <a:off x="1721545" y="5132318"/>
            <a:ext cx="8533186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It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hasn’t</a:t>
            </a:r>
            <a:r>
              <a:rPr lang="en-US" altLang="ko-K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rained</a:t>
            </a:r>
            <a:r>
              <a:rPr lang="en-US" altLang="ko-KR" sz="3200" b="1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since last Monday.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A46B7AE1-D7E5-4F1D-849F-BBFA3A953E4F}"/>
              </a:ext>
            </a:extLst>
          </p:cNvPr>
          <p:cNvSpPr txBox="1">
            <a:spLocks/>
          </p:cNvSpPr>
          <p:nvPr/>
        </p:nvSpPr>
        <p:spPr>
          <a:xfrm>
            <a:off x="1721545" y="5841839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지난주 월요일 이후로 비가 오지 않았다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AB108AC3-0DBD-494E-B5E0-0F0D1B0D4A1E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have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just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finished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my homework.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03E0B92B-CCFA-49BF-A175-44BCFB31F7DE}"/>
              </a:ext>
            </a:extLst>
          </p:cNvPr>
          <p:cNvSpPr txBox="1">
            <a:spLocks/>
          </p:cNvSpPr>
          <p:nvPr/>
        </p:nvSpPr>
        <p:spPr>
          <a:xfrm>
            <a:off x="1730012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그녀는 전에 초밥을 먹어본 적이 없다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E03E080C-5E2E-4A27-B7B4-E557761CC966}"/>
              </a:ext>
            </a:extLst>
          </p:cNvPr>
          <p:cNvSpPr txBox="1">
            <a:spLocks/>
          </p:cNvSpPr>
          <p:nvPr/>
        </p:nvSpPr>
        <p:spPr>
          <a:xfrm>
            <a:off x="1730012" y="2387353"/>
            <a:ext cx="451917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나는 막 숙제를 끝냈다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53898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579181" cy="1140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have </a:t>
            </a:r>
            <a:r>
              <a:rPr lang="ko-KR" altLang="en-US" sz="2400" b="1" dirty="0">
                <a:latin typeface="나눔고딕" pitchFamily="2" charset="-127"/>
                <a:ea typeface="나눔고딕" pitchFamily="2" charset="-127"/>
              </a:rPr>
              <a:t>또는 </a:t>
            </a: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has</a:t>
            </a:r>
            <a:r>
              <a:rPr lang="ko-KR" altLang="en-US" sz="2400" b="1" dirty="0">
                <a:latin typeface="나눔고딕" pitchFamily="2" charset="-127"/>
                <a:ea typeface="나눔고딕" pitchFamily="2" charset="-127"/>
              </a:rPr>
              <a:t>와 괄호 안의 단어를 활용하여 문장을 완성해 봅시다</a:t>
            </a: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400" b="1" dirty="0">
              <a:latin typeface="나눔고딕" pitchFamily="2" charset="-127"/>
              <a:ea typeface="나눔고딕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351717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495358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2F89CC79-80BD-458C-9C59-4FA4627F059F}"/>
              </a:ext>
            </a:extLst>
          </p:cNvPr>
          <p:cNvSpPr txBox="1">
            <a:spLocks/>
          </p:cNvSpPr>
          <p:nvPr/>
        </p:nvSpPr>
        <p:spPr>
          <a:xfrm>
            <a:off x="1876135" y="3533586"/>
            <a:ext cx="8221453" cy="578493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_______ </a:t>
            </a:r>
            <a:r>
              <a:rPr lang="en-US" altLang="ko-KR" sz="3200" dirty="0"/>
              <a:t>you ever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_______</a:t>
            </a:r>
            <a:r>
              <a:rPr lang="en-US" altLang="ko-KR" sz="3200" dirty="0"/>
              <a:t> to Jeju Island?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(be)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8C9C0B4-FA06-4437-B52A-3737998E034D}"/>
              </a:ext>
            </a:extLst>
          </p:cNvPr>
          <p:cNvSpPr txBox="1">
            <a:spLocks/>
          </p:cNvSpPr>
          <p:nvPr/>
        </p:nvSpPr>
        <p:spPr>
          <a:xfrm>
            <a:off x="1875318" y="4173369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너는 제주도에 가 본 적이 있니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?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1A5E13D8-3507-46D9-8EBB-A42FD0502539}"/>
              </a:ext>
            </a:extLst>
          </p:cNvPr>
          <p:cNvSpPr txBox="1">
            <a:spLocks/>
          </p:cNvSpPr>
          <p:nvPr/>
        </p:nvSpPr>
        <p:spPr>
          <a:xfrm>
            <a:off x="1833513" y="4897422"/>
            <a:ext cx="9063138" cy="731030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They _______ _______ in Seoul for five years. (live)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4FA8EAC8-059A-44EE-A770-CEC3EDC06011}"/>
              </a:ext>
            </a:extLst>
          </p:cNvPr>
          <p:cNvSpPr txBox="1">
            <a:spLocks/>
          </p:cNvSpPr>
          <p:nvPr/>
        </p:nvSpPr>
        <p:spPr>
          <a:xfrm>
            <a:off x="1833513" y="5567675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그들은 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5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년 동안 서울에서 살아 왔다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 </a:t>
            </a: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71E4904-CE42-418B-ACD3-3111833DAFC9}"/>
              </a:ext>
            </a:extLst>
          </p:cNvPr>
          <p:cNvSpPr txBox="1">
            <a:spLocks/>
          </p:cNvSpPr>
          <p:nvPr/>
        </p:nvSpPr>
        <p:spPr>
          <a:xfrm>
            <a:off x="1875317" y="2093426"/>
            <a:ext cx="9063138" cy="56293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Tom _______ already _______ the book. (read)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3" name="텍스트 개체 틀 27">
            <a:extLst>
              <a:ext uri="{FF2B5EF4-FFF2-40B4-BE49-F238E27FC236}">
                <a16:creationId xmlns:a16="http://schemas.microsoft.com/office/drawing/2014/main" id="{EE63FE86-F2BA-4A3D-B7BF-CEA2368E378F}"/>
              </a:ext>
            </a:extLst>
          </p:cNvPr>
          <p:cNvSpPr txBox="1">
            <a:spLocks/>
          </p:cNvSpPr>
          <p:nvPr/>
        </p:nvSpPr>
        <p:spPr>
          <a:xfrm>
            <a:off x="1897444" y="273843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Tom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은 이미 그 책을 읽었다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 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058E5D9-2C90-4F04-B1D9-1FBDF0ACE56C}"/>
              </a:ext>
            </a:extLst>
          </p:cNvPr>
          <p:cNvSpPr txBox="1"/>
          <p:nvPr/>
        </p:nvSpPr>
        <p:spPr>
          <a:xfrm>
            <a:off x="2846137" y="2048467"/>
            <a:ext cx="40520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                         read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BF0B31-D341-4E76-AABF-3F96A2AEC162}"/>
              </a:ext>
            </a:extLst>
          </p:cNvPr>
          <p:cNvSpPr txBox="1"/>
          <p:nvPr/>
        </p:nvSpPr>
        <p:spPr>
          <a:xfrm>
            <a:off x="1592965" y="3510765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Have                           been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FB7E80-F38F-EE54-A60B-E757CE952195}"/>
              </a:ext>
            </a:extLst>
          </p:cNvPr>
          <p:cNvSpPr txBox="1"/>
          <p:nvPr/>
        </p:nvSpPr>
        <p:spPr>
          <a:xfrm>
            <a:off x="1592965" y="4882743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have         lived</a:t>
            </a:r>
          </a:p>
        </p:txBody>
      </p:sp>
    </p:spTree>
    <p:extLst>
      <p:ext uri="{BB962C8B-B14F-4D97-AF65-F5344CB8AC3E}">
        <p14:creationId xmlns:p14="http://schemas.microsoft.com/office/powerpoint/2010/main" val="247752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631580" cy="36094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b="1" dirty="0">
                <a:latin typeface="나눔고딕" pitchFamily="2" charset="-127"/>
                <a:ea typeface="나눔고딕" pitchFamily="2" charset="-127"/>
              </a:rPr>
              <a:t>1. </a:t>
            </a:r>
            <a:r>
              <a:rPr lang="ko-KR" altLang="en-US" sz="2800" b="1" dirty="0">
                <a:latin typeface="나눔고딕" pitchFamily="2" charset="-127"/>
                <a:ea typeface="나눔고딕" pitchFamily="2" charset="-127"/>
              </a:rPr>
              <a:t>비교급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보다 더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…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한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「비교급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+than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」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 notebook is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thinner than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notebook. 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smartphone is </a:t>
            </a:r>
            <a:r>
              <a:rPr lang="en-US" altLang="ko-K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expensive than </a:t>
            </a:r>
            <a:r>
              <a:rPr lang="en-US" altLang="ko-K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one.</a:t>
            </a:r>
            <a:endParaRPr lang="ko-KR" altLang="en-US" sz="30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비교급과 최상급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861</Words>
  <Application>Microsoft Office PowerPoint</Application>
  <PresentationFormat>와이드스크린</PresentationFormat>
  <Paragraphs>153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2" baseType="lpstr">
      <vt:lpstr>나눔고딕</vt:lpstr>
      <vt:lpstr>바탕</vt:lpstr>
      <vt:lpstr>Aptos</vt:lpstr>
      <vt:lpstr>Aptos Display</vt:lpstr>
      <vt:lpstr>Arial</vt:lpstr>
      <vt:lpstr>Calibri</vt:lpstr>
      <vt:lpstr>Office 테마</vt:lpstr>
      <vt:lpstr>Lesson 2   The Joy of Helping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84</cp:revision>
  <dcterms:created xsi:type="dcterms:W3CDTF">2024-07-02T00:56:12Z</dcterms:created>
  <dcterms:modified xsi:type="dcterms:W3CDTF">2025-12-05T06:52:27Z</dcterms:modified>
</cp:coreProperties>
</file>